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77" r:id="rId5"/>
    <p:sldId id="261" r:id="rId6"/>
    <p:sldId id="264" r:id="rId7"/>
    <p:sldId id="276" r:id="rId8"/>
    <p:sldId id="266" r:id="rId9"/>
    <p:sldId id="267" r:id="rId10"/>
    <p:sldId id="269" r:id="rId11"/>
    <p:sldId id="270" r:id="rId12"/>
    <p:sldId id="272" r:id="rId13"/>
    <p:sldId id="275" r:id="rId14"/>
    <p:sldId id="273" r:id="rId15"/>
    <p:sldId id="278" r:id="rId16"/>
    <p:sldId id="274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4.4861391929187228E-2"/>
          <c:w val="0.72577588219045996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≤ 100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Распределение по кол-ву СИ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100-1000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Распределение по кол-ву СИ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1-5 тыс.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Распределение по кол-ву СИ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5-10 тыс.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Распределение по кол-ву СИ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≥ 10 тыс.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Распределение по кол-ву СИ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065856"/>
        <c:axId val="79067392"/>
        <c:axId val="0"/>
      </c:bar3DChart>
      <c:catAx>
        <c:axId val="7906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79067392"/>
        <c:crosses val="autoZero"/>
        <c:auto val="1"/>
        <c:lblAlgn val="ctr"/>
        <c:lblOffset val="100"/>
        <c:noMultiLvlLbl val="0"/>
      </c:catAx>
      <c:valAx>
        <c:axId val="7906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065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Геом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0.47</c:v>
                </c:pt>
                <c:pt idx="1">
                  <c:v>0.5</c:v>
                </c:pt>
                <c:pt idx="2">
                  <c:v>0.83</c:v>
                </c:pt>
                <c:pt idx="3">
                  <c:v>0.8</c:v>
                </c:pt>
                <c:pt idx="4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0.45</c:v>
                </c:pt>
                <c:pt idx="1">
                  <c:v>0.57999999999999996</c:v>
                </c:pt>
                <c:pt idx="2">
                  <c:v>0.78</c:v>
                </c:pt>
                <c:pt idx="3">
                  <c:v>0.88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Мех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0.32</c:v>
                </c:pt>
                <c:pt idx="1">
                  <c:v>0.44</c:v>
                </c:pt>
                <c:pt idx="2">
                  <c:v>0.43</c:v>
                </c:pt>
                <c:pt idx="3">
                  <c:v>0.53</c:v>
                </c:pt>
                <c:pt idx="4">
                  <c:v>0.69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Теплот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0.57999999999999996</c:v>
                </c:pt>
                <c:pt idx="1">
                  <c:v>0.67</c:v>
                </c:pt>
                <c:pt idx="2">
                  <c:v>0.83</c:v>
                </c:pt>
                <c:pt idx="3">
                  <c:v>0.92</c:v>
                </c:pt>
                <c:pt idx="4">
                  <c:v>0.91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Радио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0.33</c:v>
                </c:pt>
                <c:pt idx="1">
                  <c:v>0.38</c:v>
                </c:pt>
                <c:pt idx="2">
                  <c:v>0.59</c:v>
                </c:pt>
                <c:pt idx="3">
                  <c:v>0.6</c:v>
                </c:pt>
                <c:pt idx="4">
                  <c:v>0.67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Физхим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0.24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0.35</c:v>
                </c:pt>
                <c:pt idx="4">
                  <c:v>0.51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0.15</c:v>
                </c:pt>
                <c:pt idx="1">
                  <c:v>0.23</c:v>
                </c:pt>
                <c:pt idx="2">
                  <c:v>0.1</c:v>
                </c:pt>
                <c:pt idx="3">
                  <c:v>0.08</c:v>
                </c:pt>
                <c:pt idx="4">
                  <c:v>0.09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Опт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 СИ</c:v>
                </c:pt>
                <c:pt idx="1">
                  <c:v>0,1-1т. СИ</c:v>
                </c:pt>
                <c:pt idx="2">
                  <c:v>1 - 5 т. СИ</c:v>
                </c:pt>
                <c:pt idx="3">
                  <c:v>5-10 т.СИ</c:v>
                </c:pt>
                <c:pt idx="4">
                  <c:v>≥10 т. СИ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0.15</c:v>
                </c:pt>
                <c:pt idx="3">
                  <c:v>0.08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20000"/>
        <c:axId val="87521536"/>
      </c:barChart>
      <c:catAx>
        <c:axId val="8752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7521536"/>
        <c:crosses val="autoZero"/>
        <c:auto val="1"/>
        <c:lblAlgn val="ctr"/>
        <c:lblOffset val="100"/>
        <c:noMultiLvlLbl val="0"/>
      </c:catAx>
      <c:valAx>
        <c:axId val="87521536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8752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49982667260932"/>
          <c:y val="4.4861391929187228E-2"/>
          <c:w val="0.58805526667657104"/>
          <c:h val="0.58817515741953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≤100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Доля предприятий, выполняющих поверку (калибровку) СИ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Доля предприятий, выполняющих поверку (калибровку) СИ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1-5т.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Доля предприятий, выполняющих поверку (калибровку) СИ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5-10т.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Доля предприятий, выполняющих поверку (калибровку) СИ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≥10т.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Доля предприятий, выполняющих поверку (калибровку) СИ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348032"/>
        <c:axId val="94349568"/>
        <c:axId val="0"/>
      </c:bar3DChart>
      <c:catAx>
        <c:axId val="9434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94349568"/>
        <c:crosses val="autoZero"/>
        <c:auto val="1"/>
        <c:lblAlgn val="ctr"/>
        <c:lblOffset val="100"/>
        <c:noMultiLvlLbl val="0"/>
      </c:catAx>
      <c:valAx>
        <c:axId val="94349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434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≤100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Среднее к-во эталонов на предприятии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100-1т.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Среднее к-во эталонов на предприятии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1-5т.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Среднее к-во эталонов на предприятии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5-10т.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Среднее к-во эталонов на предприятии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≥10т.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Среднее к-во эталонов на предприятии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345472"/>
        <c:axId val="114347008"/>
        <c:axId val="0"/>
      </c:bar3DChart>
      <c:catAx>
        <c:axId val="11434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47008"/>
        <c:crosses val="autoZero"/>
        <c:auto val="1"/>
        <c:lblAlgn val="ctr"/>
        <c:lblOffset val="100"/>
        <c:noMultiLvlLbl val="0"/>
      </c:catAx>
      <c:valAx>
        <c:axId val="1143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4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≤30%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</c:v>
                </c:pt>
                <c:pt idx="1">
                  <c:v>100-1т.</c:v>
                </c:pt>
                <c:pt idx="2">
                  <c:v>1-5т.</c:v>
                </c:pt>
                <c:pt idx="3">
                  <c:v>5-10т.</c:v>
                </c:pt>
                <c:pt idx="4">
                  <c:v>≥10 т.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30-70%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</c:v>
                </c:pt>
                <c:pt idx="1">
                  <c:v>100-1т.</c:v>
                </c:pt>
                <c:pt idx="2">
                  <c:v>1-5т.</c:v>
                </c:pt>
                <c:pt idx="3">
                  <c:v>5-10т.</c:v>
                </c:pt>
                <c:pt idx="4">
                  <c:v>≥10 т.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14</c:v>
                </c:pt>
                <c:pt idx="2">
                  <c:v>32</c:v>
                </c:pt>
                <c:pt idx="3">
                  <c:v>14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80-100%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≤100</c:v>
                </c:pt>
                <c:pt idx="1">
                  <c:v>100-1т.</c:v>
                </c:pt>
                <c:pt idx="2">
                  <c:v>1-5т.</c:v>
                </c:pt>
                <c:pt idx="3">
                  <c:v>5-10т.</c:v>
                </c:pt>
                <c:pt idx="4">
                  <c:v>≥10 т.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37</c:v>
                </c:pt>
                <c:pt idx="3">
                  <c:v>21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70208"/>
        <c:axId val="114684288"/>
        <c:axId val="114892800"/>
      </c:bar3DChart>
      <c:catAx>
        <c:axId val="11467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684288"/>
        <c:crosses val="autoZero"/>
        <c:auto val="1"/>
        <c:lblAlgn val="ctr"/>
        <c:lblOffset val="100"/>
        <c:noMultiLvlLbl val="0"/>
      </c:catAx>
      <c:valAx>
        <c:axId val="1146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670208"/>
        <c:crosses val="autoZero"/>
        <c:crossBetween val="between"/>
      </c:valAx>
      <c:serAx>
        <c:axId val="114892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468428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недостатков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 100</c:v>
                </c:pt>
                <c:pt idx="1">
                  <c:v>100-1 т. СИ</c:v>
                </c:pt>
                <c:pt idx="2">
                  <c:v>1 - 5 т.СИ</c:v>
                </c:pt>
                <c:pt idx="3">
                  <c:v>5-10 т.СИ</c:v>
                </c:pt>
                <c:pt idx="4">
                  <c:v>≥ 10 т.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41</c:v>
                </c:pt>
                <c:pt idx="2">
                  <c:v>13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недостатками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≤ 100</c:v>
                </c:pt>
                <c:pt idx="1">
                  <c:v>100-1 т. СИ</c:v>
                </c:pt>
                <c:pt idx="2">
                  <c:v>1 - 5 т.СИ</c:v>
                </c:pt>
                <c:pt idx="3">
                  <c:v>5-10 т.СИ</c:v>
                </c:pt>
                <c:pt idx="4">
                  <c:v>≥ 10 т.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62</c:v>
                </c:pt>
                <c:pt idx="2">
                  <c:v>80</c:v>
                </c:pt>
                <c:pt idx="3">
                  <c:v>32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037696"/>
        <c:axId val="114332416"/>
        <c:axId val="0"/>
      </c:bar3DChart>
      <c:catAx>
        <c:axId val="7503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32416"/>
        <c:crosses val="autoZero"/>
        <c:auto val="1"/>
        <c:lblAlgn val="ctr"/>
        <c:lblOffset val="100"/>
        <c:noMultiLvlLbl val="0"/>
      </c:catAx>
      <c:valAx>
        <c:axId val="11433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037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C5B89-16D6-4016-85CC-1C82ACFC7F7E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282B-EA3F-47BC-B681-FE6556AFC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8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7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3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2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4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8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7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9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8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6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282B-EA3F-47BC-B681-FE6556AFCE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5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8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1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8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2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993-C880-4470-A92B-9E704C90017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536E-FCBB-480C-99DF-C3C88FC73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pip@bk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e.mail.ru/compose/?mailto=mailto:ChudinovKU@ugmkas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17389"/>
            <a:ext cx="7772400" cy="2115667"/>
          </a:xfrm>
        </p:spPr>
        <p:txBody>
          <a:bodyPr>
            <a:normAutofit/>
          </a:bodyPr>
          <a:lstStyle/>
          <a:p>
            <a:pPr marL="46990" marR="64135">
              <a:lnSpc>
                <a:spcPct val="115000"/>
              </a:lnSpc>
              <a:spcAft>
                <a:spcPts val="0"/>
              </a:spcAft>
              <a:tabLst>
                <a:tab pos="5473065" algn="l"/>
              </a:tabLst>
            </a:pPr>
            <a:r>
              <a:rPr lang="ru-RU" sz="2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Состояние и развитие эталонной базы, применяемой для метрологического обеспечения предприятий и организаций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67644" y="3836640"/>
            <a:ext cx="6400800" cy="11045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Анализ результатов опроса,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проведенного в 2015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8" descr="Лого РСПП (малыш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>
            <a:fillRect/>
          </a:stretch>
        </p:blipFill>
        <p:spPr bwMode="auto">
          <a:xfrm>
            <a:off x="395536" y="260648"/>
            <a:ext cx="1944216" cy="141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877272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/>
              <a:t>Кривов Анатолий Сергеевич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Межотраслевой совет по прикладной метрологии и приборостроению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Группа компаний ДИПОЛЬ</a:t>
            </a:r>
            <a:endParaRPr lang="ru-RU" altLang="ru-RU" sz="1600" dirty="0"/>
          </a:p>
        </p:txBody>
      </p:sp>
      <p:pic>
        <p:nvPicPr>
          <p:cNvPr id="1026" name="Picture 2" descr="C:\Users\KrivovAS\Desktop\Dipaul-logo-ru-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5877272"/>
            <a:ext cx="26632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Удовлетворенность состоянием эталонной базы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652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1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392" b="625"/>
          <a:stretch/>
        </p:blipFill>
        <p:spPr bwMode="auto">
          <a:xfrm>
            <a:off x="80404" y="85569"/>
            <a:ext cx="1782392" cy="19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Типовые недостатки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416201"/>
              </p:ext>
            </p:extLst>
          </p:nvPr>
        </p:nvGraphicFramePr>
        <p:xfrm>
          <a:off x="1475656" y="1412776"/>
          <a:ext cx="72008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906"/>
                <a:gridCol w="5124894"/>
              </a:tblGrid>
              <a:tr h="329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Технические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устаревшие собственные эталоны предприятий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отсутствие отечественных эталонов</a:t>
                      </a:r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дорогие импортные эталоны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не обеспечен ремонт эталонов</a:t>
                      </a:r>
                    </a:p>
                  </a:txBody>
                  <a:tcPr/>
                </a:tc>
              </a:tr>
              <a:tr h="303743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Методические</a:t>
                      </a:r>
                      <a:endParaRPr lang="ru-RU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отсутствие методик поверки в свободном доступе</a:t>
                      </a:r>
                      <a:endParaRPr lang="ru-RU" sz="1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несовершенство методик поверки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недостаточная автоматизация поверки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отсутствие методик поверки в местах эксплуатации</a:t>
                      </a:r>
                      <a:endParaRPr lang="ru-RU" sz="1600" b="1" dirty="0"/>
                    </a:p>
                  </a:txBody>
                  <a:tcPr/>
                </a:tc>
              </a:tr>
              <a:tr h="480926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smtClean="0">
                          <a:solidFill>
                            <a:schemeClr val="bg1"/>
                          </a:solidFill>
                        </a:rPr>
                        <a:t>Организационные</a:t>
                      </a:r>
                      <a:endParaRPr lang="ru-RU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высокая стоимость поверки средств измерений и эталонов 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длительные сроки поверки (несоблюдение сроков)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проблемы доставки средств измерений и эталонов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не обеспечена поверка в региональном ГРЦМ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организация работ по аттестации и утверждению эталонов</a:t>
                      </a:r>
                      <a:endParaRPr lang="ru-RU" sz="1600" b="1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pPr algn="l"/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- организация работ по аккредитации предприятий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4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07424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Основные недостатки по результатам анализа состояния эталонной базы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00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Техническое состояние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парк рабочих эталонов предприятий и организаций морально и физически устаревает (3% предприятий). Этому способствуют высокие цены на импортные эталоны и отсутствие отечественных аналогов, вспомогательных устройств (10 % предприятий)</a:t>
            </a:r>
          </a:p>
          <a:p>
            <a:r>
              <a:rPr lang="ru-RU" dirty="0" smtClean="0"/>
              <a:t>Методические основы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отсутствие методик поверки  и калибровки СИ и трудности их получения (9 % предприятий), несовершенство методик (11 % предприятий)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1" t="1638" r="9449" b="-989"/>
          <a:stretch/>
        </p:blipFill>
        <p:spPr bwMode="auto">
          <a:xfrm>
            <a:off x="467544" y="220138"/>
            <a:ext cx="3078609" cy="221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3" t="-5513" r="37922" b="-31926"/>
          <a:stretch/>
        </p:blipFill>
        <p:spPr bwMode="auto">
          <a:xfrm>
            <a:off x="683568" y="404664"/>
            <a:ext cx="2447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20742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недостатки по результатам анализа состояния эталонной базы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0928"/>
            <a:ext cx="8003232" cy="34563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Организация деятельности</a:t>
            </a:r>
          </a:p>
          <a:p>
            <a:pPr marL="0" indent="0">
              <a:buNone/>
            </a:pPr>
            <a:r>
              <a:rPr lang="ru-RU" dirty="0" smtClean="0"/>
              <a:t>	высокая стоимость поверки (калибровки) СИ – 26 % предприятий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длит. сроки поверки – 22 % предприятий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отсутствие эталонов в регионе – 29 %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трудности организации поверки и доставки эталонов и СИ – 18 %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несовершенство процедур аккредитации (4), аттестации эталонов (10), заключение договоров с 100% предоплатой(5) и др.(9) – 7 %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4032" r="-1" b="7962"/>
          <a:stretch/>
        </p:blipFill>
        <p:spPr>
          <a:xfrm>
            <a:off x="323529" y="-31157"/>
            <a:ext cx="2664296" cy="1803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выводы по состоянию эталонной базы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на предприятиях практически всех отраслей экономики,  имеющих различное количество СИ и осуществляющих измерения всех основные видов, внедрены и регулярно выполняются требования федерального законодательства к эталонам единиц величин, к методам и условиям их применения для поверки и калибровки СИ. Это гарантирует обеспечение единства измерений при производстве продукции и услуг  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построенная по иерархическому принципу система эталонов единиц величин, применяемых для поверки и калибровки СИ предприятий и организаций, базируется, главным образом, на потенциале ГРЦМ (до 40-50 % СИ и 85-90 % рабочих эталонов предприятий поверяется в ГРЦМ)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централизация метрологических работ не позволяет использовать рыночные механизмы и конкуренцию для совершенствования организации метрологических услуг по поверке и калибровке СИ (снижение стоимости, сокращение сроков, доставка, уровень обслуживания)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при модернизации своей эталонной базы предприятия приобретают большое количество дорогих  импортных приборов взамен устаревших отечественных приборов, решают формальные вопросы аттестации и утверждения эталонов, сталкиваются с проблемами  их доставки для поверки и калибровки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существует серьезная проблема с обеспечением методиками поверки, с необходимостью их доработки и совершенствованием методов поверки, в т.ч. </a:t>
            </a:r>
            <a:r>
              <a:rPr lang="ru-RU" sz="1600" b="1" dirty="0"/>
              <a:t>п</a:t>
            </a:r>
            <a:r>
              <a:rPr lang="ru-RU" sz="1600" b="1" dirty="0" smtClean="0"/>
              <a:t>оверки на местах эксплуатации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359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600" y="485800"/>
            <a:ext cx="497889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Перспективные направления развития эталонной базы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2322440"/>
            <a:ext cx="8229600" cy="4490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Повышение эффективности деятельности эталонной базы на основе: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стимулирования снижения стоимости поверки СИ и эталонов, сокращения сроков и повышения уровня обслуживания предприятий в ГРЦМ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развития потенциала предприятий и специализированных метрологических организаций промышленности для снижения централизации и создания рынка метрологических работ</a:t>
            </a:r>
          </a:p>
          <a:p>
            <a:r>
              <a:rPr lang="ru-RU" dirty="0" smtClean="0"/>
              <a:t>Государственное регулирование развития эталонной базы, учитывающее проблемы создания и эффективного применения рабочих эталонов для поверки СИ предприятий и организаций</a:t>
            </a:r>
          </a:p>
          <a:p>
            <a:r>
              <a:rPr lang="ru-RU" dirty="0" smtClean="0"/>
              <a:t>Целевое межотраслевое развитие методических основ поверки и калибровки СИ и рабочих эталонов на основе деятельности обновленных  технических комитетов по видам измерений в соответствии с новым законодательством по стандартизации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911"/>
            <a:ext cx="2939298" cy="214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214625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Комитет РСПП по техническому регулированию, стандартизации и оценке соответствия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Межотраслевой совет по прикладной метрологии и приборостроению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888" y="3036093"/>
            <a:ext cx="8229600" cy="34892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Председатель Межотраслевого совета</a:t>
            </a:r>
            <a:endParaRPr lang="en-US" dirty="0" smtClean="0"/>
          </a:p>
          <a:p>
            <a:pPr marL="541338" indent="-541338">
              <a:buNone/>
            </a:pPr>
            <a:r>
              <a:rPr lang="en-US" dirty="0" smtClean="0"/>
              <a:t>	</a:t>
            </a:r>
            <a:r>
              <a:rPr lang="ru-RU" dirty="0" smtClean="0"/>
              <a:t>Кривов Анатолий Сергеевич</a:t>
            </a:r>
          </a:p>
          <a:p>
            <a:pPr marL="541338" indent="-541338">
              <a:buNone/>
            </a:pPr>
            <a:r>
              <a:rPr lang="ru-RU" dirty="0"/>
              <a:t>	</a:t>
            </a:r>
            <a:r>
              <a:rPr lang="ru-RU" dirty="0" smtClean="0"/>
              <a:t>заместитель генерального директора АО «НПФ «Диполь»</a:t>
            </a:r>
          </a:p>
          <a:p>
            <a:pPr marL="541338" indent="-541338">
              <a:buNone/>
            </a:pPr>
            <a:r>
              <a:rPr lang="ru-RU" dirty="0"/>
              <a:t>	</a:t>
            </a:r>
            <a:r>
              <a:rPr lang="ru-RU" dirty="0" smtClean="0"/>
              <a:t>+7(495)645-20-02, +7(916)645-62-48, </a:t>
            </a:r>
            <a:r>
              <a:rPr lang="en-US" dirty="0" smtClean="0">
                <a:hlinkClick r:id="rId3"/>
              </a:rPr>
              <a:t>mapip@bk.ru</a:t>
            </a:r>
            <a:r>
              <a:rPr lang="en-US" dirty="0" smtClean="0"/>
              <a:t> </a:t>
            </a:r>
          </a:p>
          <a:p>
            <a:pPr marL="541338" indent="-541338">
              <a:buNone/>
            </a:pPr>
            <a:r>
              <a:rPr lang="ru-RU" dirty="0" smtClean="0"/>
              <a:t>Ответственный секретарь</a:t>
            </a:r>
          </a:p>
          <a:p>
            <a:pPr marL="541338" indent="-541338">
              <a:buNone/>
            </a:pPr>
            <a:r>
              <a:rPr lang="ru-RU" dirty="0"/>
              <a:t>	</a:t>
            </a:r>
            <a:r>
              <a:rPr lang="ru-RU" dirty="0" err="1" smtClean="0"/>
              <a:t>Чудинов</a:t>
            </a:r>
            <a:r>
              <a:rPr lang="ru-RU" dirty="0" smtClean="0"/>
              <a:t> Кирилл Юрьевич</a:t>
            </a:r>
          </a:p>
          <a:p>
            <a:pPr marL="541338" indent="-541338">
              <a:buNone/>
            </a:pPr>
            <a:r>
              <a:rPr lang="ru-RU" dirty="0"/>
              <a:t>	</a:t>
            </a:r>
            <a:r>
              <a:rPr lang="ru-RU" dirty="0" smtClean="0"/>
              <a:t>исполнительный директор ООО «УГМК АСК»</a:t>
            </a:r>
          </a:p>
          <a:p>
            <a:pPr marL="541338" indent="-541338">
              <a:buNone/>
            </a:pPr>
            <a:r>
              <a:rPr lang="ru-RU" dirty="0"/>
              <a:t>	</a:t>
            </a:r>
            <a:r>
              <a:rPr lang="ru-RU" dirty="0" smtClean="0"/>
              <a:t>+7-495-926-54-48, +7-917-582-53-29, 	</a:t>
            </a:r>
            <a:r>
              <a:rPr lang="ru-RU" dirty="0" smtClean="0">
                <a:hlinkClick r:id="rId4"/>
              </a:rPr>
              <a:t>ChudinovKU@ugmkask.com</a:t>
            </a:r>
            <a:endParaRPr lang="ru-RU" dirty="0">
              <a:latin typeface="Arial"/>
            </a:endParaRPr>
          </a:p>
          <a:p>
            <a:pPr marL="541338" indent="-541338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Лого РСПП (малыш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>
            <a:fillRect/>
          </a:stretch>
        </p:blipFill>
        <p:spPr bwMode="auto">
          <a:xfrm>
            <a:off x="683568" y="620688"/>
            <a:ext cx="1944216" cy="141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rivovAS\Desktop\Dipaul-logo-ru-M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6021288"/>
            <a:ext cx="266328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9" b="-2265"/>
          <a:stretch/>
        </p:blipFill>
        <p:spPr>
          <a:xfrm>
            <a:off x="539552" y="332656"/>
            <a:ext cx="1998687" cy="208172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32130" y="274638"/>
            <a:ext cx="4854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Состояние эталонной базы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8162"/>
              </p:ext>
            </p:extLst>
          </p:nvPr>
        </p:nvGraphicFramePr>
        <p:xfrm>
          <a:off x="1115616" y="2708920"/>
          <a:ext cx="7128792" cy="260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232248"/>
                <a:gridCol w="216024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 первичные эталоны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Метрологические НИИ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Государственная эталонная база</a:t>
                      </a:r>
                      <a:endParaRPr lang="ru-RU" dirty="0"/>
                    </a:p>
                  </a:txBody>
                  <a:tcPr anchor="ctr"/>
                </a:tc>
              </a:tr>
              <a:tr h="5575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Рабочие эталоны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ГРЦМ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75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Рабочие эталоны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Предприятия и организации различных отраслей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Метрологические службы предприятий</a:t>
                      </a:r>
                      <a:endParaRPr lang="ru-RU" b="1" dirty="0"/>
                    </a:p>
                  </a:txBody>
                  <a:tcPr/>
                </a:tc>
              </a:tr>
              <a:tr h="5575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измерений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9832" y="2164794"/>
            <a:ext cx="3908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ЭТАЛОНЫ ЕДИНИЦ ВЕЛИЧИН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130" y="274638"/>
            <a:ext cx="485467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Состояние эталонной базы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30" y="2267771"/>
            <a:ext cx="8229600" cy="425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Эталонная база рассматривается в совокупности всей существенной информации об эталонах, применяемых для поверки и калибровки средств измерений предприятий, в т.ч. </a:t>
            </a:r>
            <a:r>
              <a:rPr lang="ru-RU" dirty="0"/>
              <a:t>о</a:t>
            </a:r>
            <a:r>
              <a:rPr lang="ru-RU" dirty="0" smtClean="0"/>
              <a:t> технических  характеристиках, методиках их применения (поверки), организации использования эталонов по назначению.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5303"/>
          <a:stretch>
            <a:fillRect/>
          </a:stretch>
        </p:blipFill>
        <p:spPr>
          <a:xfrm>
            <a:off x="532013" y="116632"/>
            <a:ext cx="3031875" cy="1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Распределение предприятий по количеству поверяемых (калибруемых) СИ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3142"/>
              </p:ext>
            </p:extLst>
          </p:nvPr>
        </p:nvGraphicFramePr>
        <p:xfrm>
          <a:off x="539552" y="1772816"/>
          <a:ext cx="7848872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85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301608" cy="3744415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3300" dirty="0">
                <a:solidFill>
                  <a:prstClr val="black"/>
                </a:solidFill>
              </a:rPr>
              <a:t>Отраслевая принадлежность </a:t>
            </a:r>
            <a:endParaRPr lang="ru-RU" sz="3300" dirty="0" smtClean="0">
              <a:solidFill>
                <a:prstClr val="black"/>
              </a:solidFill>
            </a:endParaRPr>
          </a:p>
          <a:p>
            <a:pPr marL="0" indent="0" algn="r">
              <a:buNone/>
            </a:pPr>
            <a:r>
              <a:rPr lang="ru-RU" sz="3300" dirty="0">
                <a:solidFill>
                  <a:prstClr val="black"/>
                </a:solidFill>
              </a:rPr>
              <a:t>п</a:t>
            </a:r>
            <a:r>
              <a:rPr lang="ru-RU" sz="3300" dirty="0" smtClean="0">
                <a:solidFill>
                  <a:prstClr val="black"/>
                </a:solidFill>
              </a:rPr>
              <a:t>редприятий и организаций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Автопромышленность, авиация и авиапромышленность, атомная промышленность, здравоохранение, металлургия, нефтегазовый комплекс, госучреждения, добывающая промышленность, оборонная промышленность, пищевая промышленность, приборостроение, ракетно-космическая промышленность, связь, судостроение, автомобильный, железнодорожный и речной транспорт,  машиностроение, фармацевтическая промышленность, химическая промышленность, электроэнергетика, теплоэнергетика, строительная промышленность, ЖКХ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4293096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Региональное распределение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участников опроса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Представлены все субъекты РФ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Наиболее полно представлены предприятия и организации Саратовской, Ивановской, Костромской, Иркутской областей, Республики Бурятия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7" b="-2995"/>
          <a:stretch/>
        </p:blipFill>
        <p:spPr>
          <a:xfrm>
            <a:off x="5580112" y="4320443"/>
            <a:ext cx="3013888" cy="1222746"/>
          </a:xfrm>
          <a:prstGeom prst="rect">
            <a:avLst/>
          </a:prstGeom>
          <a:ln>
            <a:noFill/>
          </a:ln>
        </p:spPr>
      </p:pic>
      <p:pic>
        <p:nvPicPr>
          <p:cNvPr id="7" name="Picture 8" descr="Лого РСПП (малы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>
            <a:fillRect/>
          </a:stretch>
        </p:blipFill>
        <p:spPr bwMode="auto">
          <a:xfrm>
            <a:off x="395536" y="260648"/>
            <a:ext cx="1944216" cy="141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измерений на предприятиях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917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8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Поверка (калибровка) СИ на собственных эталонах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873595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2518070"/>
              </p:ext>
            </p:extLst>
          </p:nvPr>
        </p:nvGraphicFramePr>
        <p:xfrm>
          <a:off x="4648200" y="1628800"/>
          <a:ext cx="38122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63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Обеспеченность поверки (калибровки) СИ на собственных эталонах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92483"/>
              </p:ext>
            </p:extLst>
          </p:nvPr>
        </p:nvGraphicFramePr>
        <p:xfrm>
          <a:off x="457200" y="1600201"/>
          <a:ext cx="8147248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Практически все предприятия, не имеющие собственные эталоны, поверяют (калибруют) СИ в ГРЦМ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Исходные эталоны 95 % предприятий поверяются в ГРЦМ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Типовая структура иерархии поверки (калибровки) СИ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971217"/>
              </p:ext>
            </p:extLst>
          </p:nvPr>
        </p:nvGraphicFramePr>
        <p:xfrm>
          <a:off x="457200" y="1520788"/>
          <a:ext cx="8219256" cy="385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691"/>
                <a:gridCol w="4099297"/>
                <a:gridCol w="1808268"/>
              </a:tblGrid>
              <a:tr h="7199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 первичные эталоны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МНИИ</a:t>
                      </a:r>
                      <a:endParaRPr lang="ru-RU" dirty="0"/>
                    </a:p>
                  </a:txBody>
                  <a:tcPr/>
                </a:tc>
              </a:tr>
              <a:tr h="972647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 эталоны (эталоны высших разрядов)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ГРЦМ</a:t>
                      </a:r>
                      <a:endParaRPr lang="ru-RU" dirty="0"/>
                    </a:p>
                  </a:txBody>
                  <a:tcPr/>
                </a:tc>
              </a:tr>
              <a:tr h="719945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Рабочие эталоны низших разрядов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ГРЦМ</a:t>
                      </a:r>
                    </a:p>
                    <a:p>
                      <a:r>
                        <a:rPr lang="ru-RU" dirty="0" err="1" smtClean="0"/>
                        <a:t>Отрасл</a:t>
                      </a:r>
                      <a:r>
                        <a:rPr lang="ru-RU" dirty="0" smtClean="0"/>
                        <a:t> ЦМ</a:t>
                      </a:r>
                      <a:endParaRPr lang="ru-RU" dirty="0"/>
                    </a:p>
                  </a:txBody>
                  <a:tcPr/>
                </a:tc>
              </a:tr>
              <a:tr h="719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Предприятия</a:t>
                      </a:r>
                      <a:endParaRPr lang="ru-RU" dirty="0"/>
                    </a:p>
                  </a:txBody>
                  <a:tcPr/>
                </a:tc>
              </a:tr>
              <a:tr h="719945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измерений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059832" y="177281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59832" y="242088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059832" y="335699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635896" y="3338339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635896" y="2420913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11960" y="407707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785531" y="407707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364088" y="47251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85531" y="47251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11960" y="47251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655529" y="47251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097188" y="47251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5" idx="4"/>
            <a:endCxn id="6" idx="0"/>
          </p:cNvCxnSpPr>
          <p:nvPr/>
        </p:nvCxnSpPr>
        <p:spPr>
          <a:xfrm>
            <a:off x="3167844" y="198884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>
            <a:off x="3154338" y="2636912"/>
            <a:ext cx="13506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0" idx="0"/>
          </p:cNvCxnSpPr>
          <p:nvPr/>
        </p:nvCxnSpPr>
        <p:spPr>
          <a:xfrm>
            <a:off x="3167844" y="3585617"/>
            <a:ext cx="37356" cy="1139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3" idx="1"/>
          </p:cNvCxnSpPr>
          <p:nvPr/>
        </p:nvCxnSpPr>
        <p:spPr>
          <a:xfrm>
            <a:off x="3220269" y="1988840"/>
            <a:ext cx="447263" cy="4637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43908" y="2618259"/>
            <a:ext cx="13506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1"/>
          </p:cNvCxnSpPr>
          <p:nvPr/>
        </p:nvCxnSpPr>
        <p:spPr>
          <a:xfrm>
            <a:off x="3184451" y="2636912"/>
            <a:ext cx="483081" cy="7330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57414" y="3573016"/>
            <a:ext cx="37356" cy="1139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2" idx="5"/>
          </p:cNvCxnSpPr>
          <p:nvPr/>
        </p:nvCxnSpPr>
        <p:spPr>
          <a:xfrm>
            <a:off x="3820284" y="3522727"/>
            <a:ext cx="457567" cy="6566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319972" y="4274393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6" idx="1"/>
          </p:cNvCxnSpPr>
          <p:nvPr/>
        </p:nvCxnSpPr>
        <p:spPr>
          <a:xfrm>
            <a:off x="4963261" y="4227529"/>
            <a:ext cx="432463" cy="529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93543" y="432473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1"/>
          </p:cNvCxnSpPr>
          <p:nvPr/>
        </p:nvCxnSpPr>
        <p:spPr>
          <a:xfrm>
            <a:off x="3805237" y="2649955"/>
            <a:ext cx="1011930" cy="14587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76056" y="4833156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99992" y="4185795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335888" y="2528900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35888" y="3465004"/>
            <a:ext cx="2160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авая фигурная скобка 49"/>
          <p:cNvSpPr/>
          <p:nvPr/>
        </p:nvSpPr>
        <p:spPr>
          <a:xfrm>
            <a:off x="5940152" y="4108708"/>
            <a:ext cx="144016" cy="832460"/>
          </a:xfrm>
          <a:prstGeom prst="rightBrac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5580112" y="2452549"/>
            <a:ext cx="144016" cy="1774980"/>
          </a:xfrm>
          <a:prstGeom prst="rightBrac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2843808" y="3338339"/>
            <a:ext cx="216024" cy="149481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868144" y="32129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95-100%</a:t>
            </a:r>
            <a:endParaRPr lang="ru-RU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156176" y="43710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60-85%</a:t>
            </a:r>
            <a:endParaRPr lang="ru-RU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87724" y="41392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15-40%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43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446</Words>
  <Application>Microsoft Office PowerPoint</Application>
  <PresentationFormat>Экран (4:3)</PresentationFormat>
  <Paragraphs>118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Состояние и развитие эталонной базы, применяемой для метрологического обеспечения предприятий и организаций</vt:lpstr>
      <vt:lpstr>Презентация PowerPoint</vt:lpstr>
      <vt:lpstr>Состояние эталонной базы</vt:lpstr>
      <vt:lpstr>Распределение предприятий по количеству поверяемых (калибруемых) СИ</vt:lpstr>
      <vt:lpstr>Презентация PowerPoint</vt:lpstr>
      <vt:lpstr>Виды измерений на предприятиях</vt:lpstr>
      <vt:lpstr>Поверка (калибровка) СИ на собственных эталонах</vt:lpstr>
      <vt:lpstr>Обеспеченность поверки (калибровки) СИ на собственных эталонах</vt:lpstr>
      <vt:lpstr>Типовая структура иерархии поверки (калибровки) СИ</vt:lpstr>
      <vt:lpstr>Удовлетворенность состоянием эталонной базы</vt:lpstr>
      <vt:lpstr>Типовые недостатки</vt:lpstr>
      <vt:lpstr>Основные недостатки по результатам анализа состояния эталонной базы</vt:lpstr>
      <vt:lpstr>Основные недостатки по результатам анализа состояния эталонной базы</vt:lpstr>
      <vt:lpstr>Основные выводы по состоянию эталонной базы </vt:lpstr>
      <vt:lpstr>Перспективные направления развития эталонной базы </vt:lpstr>
      <vt:lpstr>Комитет РСПП по техническому регулированию, стандартизации и оценке соответствия Межотраслевой совет по прикладной метрологии и приборостроению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Мероприятие</dc:title>
  <dc:creator>asus</dc:creator>
  <cp:lastModifiedBy>Анатолий</cp:lastModifiedBy>
  <cp:revision>74</cp:revision>
  <cp:lastPrinted>2016-01-27T08:45:30Z</cp:lastPrinted>
  <dcterms:created xsi:type="dcterms:W3CDTF">2016-01-12T16:21:25Z</dcterms:created>
  <dcterms:modified xsi:type="dcterms:W3CDTF">2016-02-17T19:26:45Z</dcterms:modified>
</cp:coreProperties>
</file>